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5" r:id="rId3"/>
    <p:sldId id="292" r:id="rId4"/>
    <p:sldId id="405" r:id="rId5"/>
    <p:sldId id="406" r:id="rId6"/>
    <p:sldId id="410" r:id="rId7"/>
    <p:sldId id="411" r:id="rId8"/>
    <p:sldId id="271" r:id="rId9"/>
    <p:sldId id="281" r:id="rId10"/>
    <p:sldId id="408" r:id="rId11"/>
    <p:sldId id="407" r:id="rId12"/>
    <p:sldId id="286" r:id="rId13"/>
    <p:sldId id="287" r:id="rId14"/>
    <p:sldId id="290" r:id="rId15"/>
    <p:sldId id="409" r:id="rId16"/>
    <p:sldId id="276" r:id="rId17"/>
    <p:sldId id="291" r:id="rId18"/>
    <p:sldId id="4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/>
    <p:restoredTop sz="95353"/>
  </p:normalViewPr>
  <p:slideViewPr>
    <p:cSldViewPr snapToGrid="0" snapToObjects="1">
      <p:cViewPr varScale="1">
        <p:scale>
          <a:sx n="105" d="100"/>
          <a:sy n="105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toimmanuel/Downloads/presentasitrainingditsukuba/Sample-data-Jun15_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toimmanuel/Downloads/presentasitrainingditsukuba/Sample-data-Jun15_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toimmanuel/Downloads/Green%20Campus%202/Analisis%20Rita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toimmanuel/Downloads/Green%20Campus%202/Analisis%20Rita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toimmanuel/Downloads/Green%20Campus%202/Analisis%20Rita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Electricity consumption (kwh/month)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Campus!$AL$1448</c:f>
              <c:strCache>
                <c:ptCount val="1"/>
                <c:pt idx="0">
                  <c:v>Rektorat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0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7-1146-8F51-FCD22CE33E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7-1146-8F51-FCD22CE33E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67-1146-8F51-FCD22CE33E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67-1146-8F51-FCD22CE33E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67-1146-8F51-FCD22CE33E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67-1146-8F51-FCD22CE33E1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67-1146-8F51-FCD22CE33E1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467-1146-8F51-FCD22CE33E1D}"/>
              </c:ext>
            </c:extLst>
          </c:dPt>
          <c:cat>
            <c:strRef>
              <c:f>Campus!$AM$1447:$AT$1447</c:f>
              <c:strCache>
                <c:ptCount val="8"/>
                <c:pt idx="0">
                  <c:v>BAU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</c:strCache>
            </c:strRef>
          </c:cat>
          <c:val>
            <c:numRef>
              <c:f>Campus!$AM$1448:$AT$1448</c:f>
              <c:numCache>
                <c:formatCode>_(* #,##0_);_(* \(#,##0\);_(* "-"??_);_(@_)</c:formatCode>
                <c:ptCount val="8"/>
                <c:pt idx="0">
                  <c:v>7074270</c:v>
                </c:pt>
                <c:pt idx="1">
                  <c:v>6523365.3599999957</c:v>
                </c:pt>
                <c:pt idx="2">
                  <c:v>4255060.7919999957</c:v>
                </c:pt>
                <c:pt idx="3">
                  <c:v>5802689.6079999963</c:v>
                </c:pt>
                <c:pt idx="4">
                  <c:v>6818359.9500000039</c:v>
                </c:pt>
                <c:pt idx="5">
                  <c:v>3677632.3999999966</c:v>
                </c:pt>
                <c:pt idx="6">
                  <c:v>3587887.71</c:v>
                </c:pt>
                <c:pt idx="7">
                  <c:v>6366843.0000000037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67-1146-8F51-FCD22CE33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622261200"/>
        <c:axId val="503716240"/>
      </c:barChart>
      <c:catAx>
        <c:axId val="6222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16240"/>
        <c:crosses val="autoZero"/>
        <c:auto val="1"/>
        <c:lblAlgn val="ctr"/>
        <c:lblOffset val="100"/>
        <c:noMultiLvlLbl val="0"/>
      </c:catAx>
      <c:valAx>
        <c:axId val="50371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Emission (kgCO2/month)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Campus!$AL$1452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Campus!$AW$1452:$AX$1452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5963609.6099999994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E8-F34A-9989-2ABA29CBE6A2}"/>
            </c:ext>
          </c:extLst>
        </c:ser>
        <c:ser>
          <c:idx val="1"/>
          <c:order val="1"/>
          <c:tx>
            <c:strRef>
              <c:f>Campus!$AL$1453</c:f>
              <c:strCache>
                <c:ptCount val="1"/>
                <c:pt idx="0">
                  <c:v>S1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Campus!$AW$1453:$AX$1453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5499196.9984799959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E8-F34A-9989-2ABA29CBE6A2}"/>
            </c:ext>
          </c:extLst>
        </c:ser>
        <c:ser>
          <c:idx val="2"/>
          <c:order val="2"/>
          <c:tx>
            <c:strRef>
              <c:f>Campus!$AL$1454</c:f>
              <c:strCache>
                <c:ptCount val="1"/>
                <c:pt idx="0">
                  <c:v>S2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Campus!$AW$1454:$AX$1454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3587016.2476559961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E8-F34A-9989-2ABA29CBE6A2}"/>
            </c:ext>
          </c:extLst>
        </c:ser>
        <c:ser>
          <c:idx val="3"/>
          <c:order val="3"/>
          <c:tx>
            <c:strRef>
              <c:f>Campus!$AL$1455</c:f>
              <c:strCache>
                <c:ptCount val="1"/>
                <c:pt idx="0">
                  <c:v>S3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Campus!$AW$1455:$AX$1455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4891667.3395439964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E8-F34A-9989-2ABA29CBE6A2}"/>
            </c:ext>
          </c:extLst>
        </c:ser>
        <c:ser>
          <c:idx val="4"/>
          <c:order val="4"/>
          <c:tx>
            <c:strRef>
              <c:f>Campus!$AL$1456</c:f>
              <c:strCache>
                <c:ptCount val="1"/>
                <c:pt idx="0">
                  <c:v>S4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Campus!$AW$1456:$AX$1456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5747877.4378500031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2E8-F34A-9989-2ABA29CBE6A2}"/>
            </c:ext>
          </c:extLst>
        </c:ser>
        <c:ser>
          <c:idx val="5"/>
          <c:order val="5"/>
          <c:tx>
            <c:strRef>
              <c:f>Campus!$AL$1457</c:f>
              <c:strCache>
                <c:ptCount val="1"/>
                <c:pt idx="0">
                  <c:v>S5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Campus!$AW$1457:$AX$1457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3100244.1131999972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2E8-F34A-9989-2ABA29CBE6A2}"/>
            </c:ext>
          </c:extLst>
        </c:ser>
        <c:ser>
          <c:idx val="6"/>
          <c:order val="6"/>
          <c:tx>
            <c:strRef>
              <c:f>Campus!$AL$1458</c:f>
              <c:strCache>
                <c:ptCount val="1"/>
                <c:pt idx="0">
                  <c:v>S6</c:v>
                </c:pt>
              </c:strCache>
            </c:strRef>
          </c:tx>
          <c:spPr>
            <a:ln w="2857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E8-F34A-9989-2ABA29CBE6A2}"/>
                </c:ext>
              </c:extLst>
            </c:dLbl>
            <c:dLbl>
              <c:idx val="1"/>
              <c:layout>
                <c:manualLayout>
                  <c:x val="-4.1961615584610111E-2"/>
                  <c:y val="1.860678894543250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Campus!$AW$1458:$AX$1458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3024589.33953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2E8-F34A-9989-2ABA29CBE6A2}"/>
            </c:ext>
          </c:extLst>
        </c:ser>
        <c:ser>
          <c:idx val="7"/>
          <c:order val="7"/>
          <c:tx>
            <c:strRef>
              <c:f>Campus!$AL$1459</c:f>
              <c:strCache>
                <c:ptCount val="1"/>
                <c:pt idx="0">
                  <c:v>S7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E8-F34A-9989-2ABA29CB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Campus!$AW$1451:$AX$1451</c:f>
              <c:strCache>
                <c:ptCount val="2"/>
                <c:pt idx="0">
                  <c:v>Base Year</c:v>
                </c:pt>
                <c:pt idx="1">
                  <c:v>Target</c:v>
                </c:pt>
              </c:strCache>
            </c:strRef>
          </c:cat>
          <c:val>
            <c:numRef>
              <c:f>Campus!$AW$1459:$AX$1459</c:f>
              <c:numCache>
                <c:formatCode>_(* #,##0_);_(* \(#,##0\);_(* "-"??_);_(@_)</c:formatCode>
                <c:ptCount val="2"/>
                <c:pt idx="0">
                  <c:v>5963609.6099999994</c:v>
                </c:pt>
                <c:pt idx="1">
                  <c:v>5367248.649000003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2E8-F34A-9989-2ABA29CBE6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5833936"/>
        <c:axId val="524897888"/>
      </c:lineChart>
      <c:catAx>
        <c:axId val="61583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97888"/>
        <c:crosses val="autoZero"/>
        <c:auto val="1"/>
        <c:lblAlgn val="ctr"/>
        <c:lblOffset val="100"/>
        <c:noMultiLvlLbl val="0"/>
      </c:catAx>
      <c:valAx>
        <c:axId val="524897888"/>
        <c:scaling>
          <c:orientation val="minMax"/>
          <c:max val="6500000"/>
          <c:min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3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Sheet2!$T$17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Sheet2!$S$18:$S$23</c:f>
              <c:numCache>
                <c:formatCode>mmm\-yy</c:formatCode>
                <c:ptCount val="6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</c:numCache>
            </c:numRef>
          </c:cat>
          <c:val>
            <c:numRef>
              <c:f>Sheet2!$T$18:$T$23</c:f>
              <c:numCache>
                <c:formatCode>_(* #,##0_);_(* \(#,##0\);_(* "-"??_);_(@_)</c:formatCode>
                <c:ptCount val="6"/>
                <c:pt idx="0">
                  <c:v>2764.6464566079285</c:v>
                </c:pt>
                <c:pt idx="1">
                  <c:v>3254.3336367696188</c:v>
                </c:pt>
                <c:pt idx="2">
                  <c:v>4424.7518745551824</c:v>
                </c:pt>
                <c:pt idx="3">
                  <c:v>6043.1350663900057</c:v>
                </c:pt>
                <c:pt idx="4">
                  <c:v>5426.0853012535281</c:v>
                </c:pt>
                <c:pt idx="5">
                  <c:v>4345.6992356053133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A-914A-8A16-EF89B7391C6D}"/>
            </c:ext>
          </c:extLst>
        </c:ser>
        <c:ser>
          <c:idx val="1"/>
          <c:order val="1"/>
          <c:tx>
            <c:strRef>
              <c:f>Sheet2!$U$17</c:f>
              <c:strCache>
                <c:ptCount val="1"/>
                <c:pt idx="0">
                  <c:v>Green Campus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Sheet2!$S$18:$S$23</c:f>
              <c:numCache>
                <c:formatCode>mmm\-yy</c:formatCode>
                <c:ptCount val="6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</c:numCache>
            </c:numRef>
          </c:cat>
          <c:val>
            <c:numRef>
              <c:f>Sheet2!$U$18:$U$23</c:f>
              <c:numCache>
                <c:formatCode>_(* #,##0_);_(* \(#,##0\);_(* "-"??_);_(@_)</c:formatCode>
                <c:ptCount val="6"/>
                <c:pt idx="0">
                  <c:v>2398.9669279009404</c:v>
                </c:pt>
                <c:pt idx="1">
                  <c:v>2823.8832304600428</c:v>
                </c:pt>
                <c:pt idx="2">
                  <c:v>3839.4903572044441</c:v>
                </c:pt>
                <c:pt idx="3">
                  <c:v>5243.8101553482038</c:v>
                </c:pt>
                <c:pt idx="4">
                  <c:v>4866.3401262948419</c:v>
                </c:pt>
                <c:pt idx="5">
                  <c:v>3885.1928912050621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A-914A-8A16-EF89B739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514944"/>
        <c:axId val="528229936"/>
      </c:lineChart>
      <c:dateAx>
        <c:axId val="522514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29936"/>
        <c:crosses val="autoZero"/>
        <c:auto val="1"/>
        <c:lblOffset val="100"/>
        <c:baseTimeUnit val="months"/>
      </c:dateAx>
      <c:valAx>
        <c:axId val="52822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5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[Analisis Ritase.xlsx]Sheet1!PivotTable2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6"/>
                <c:pt idx="0">
                  <c:v>1259</c:v>
                </c:pt>
                <c:pt idx="1">
                  <c:v>1482</c:v>
                </c:pt>
                <c:pt idx="2">
                  <c:v>2015</c:v>
                </c:pt>
                <c:pt idx="3">
                  <c:v>2752</c:v>
                </c:pt>
                <c:pt idx="4">
                  <c:v>2471</c:v>
                </c:pt>
                <c:pt idx="5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B-1D4C-8BDB-6C3544EB59FD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Moli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6"/>
                <c:pt idx="4">
                  <c:v>5271</c:v>
                </c:pt>
                <c:pt idx="5">
                  <c:v>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B-1D4C-8BDB-6C3544EB5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869248"/>
        <c:axId val="471605840"/>
      </c:barChart>
      <c:catAx>
        <c:axId val="4718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605840"/>
        <c:crosses val="autoZero"/>
        <c:auto val="1"/>
        <c:lblAlgn val="ctr"/>
        <c:lblOffset val="100"/>
        <c:noMultiLvlLbl val="0"/>
      </c:catAx>
      <c:valAx>
        <c:axId val="47160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[Analisis Ritase.xlsx]Sheet1!PivotTable2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6"/>
                <c:pt idx="0">
                  <c:v>1259</c:v>
                </c:pt>
                <c:pt idx="1">
                  <c:v>1482</c:v>
                </c:pt>
                <c:pt idx="2">
                  <c:v>2015</c:v>
                </c:pt>
                <c:pt idx="3">
                  <c:v>2752</c:v>
                </c:pt>
                <c:pt idx="4">
                  <c:v>2471</c:v>
                </c:pt>
                <c:pt idx="5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B-1D4C-8BDB-6C3544EB59FD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Moli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6"/>
                <c:pt idx="4">
                  <c:v>5271</c:v>
                </c:pt>
                <c:pt idx="5">
                  <c:v>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B-1D4C-8BDB-6C3544EB5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869248"/>
        <c:axId val="471605840"/>
      </c:barChart>
      <c:catAx>
        <c:axId val="4718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605840"/>
        <c:crosses val="autoZero"/>
        <c:auto val="1"/>
        <c:lblAlgn val="ctr"/>
        <c:lblOffset val="100"/>
        <c:noMultiLvlLbl val="0"/>
      </c:catAx>
      <c:valAx>
        <c:axId val="47160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B0A8-C465-1342-999A-03E03358C930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FB88-FC85-AC47-A9E2-8CEA368BA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AE9CD-8504-4122-83A3-F29B10ED240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7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81913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C7E706C6-3600-4F32-8619-E071D66FAA1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55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DB1D-C281-C045-8858-975E5ADFAF1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9FCD-97F9-6B4B-8FCF-50773D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769983"/>
            <a:ext cx="9143999" cy="807434"/>
          </a:xfrm>
        </p:spPr>
        <p:txBody>
          <a:bodyPr>
            <a:normAutofit/>
          </a:bodyPr>
          <a:lstStyle/>
          <a:p>
            <a:r>
              <a:rPr lang="en-US" sz="3375" b="1" dirty="0"/>
              <a:t>Trend </a:t>
            </a:r>
            <a:r>
              <a:rPr lang="en-US" sz="3375" b="1" dirty="0" err="1"/>
              <a:t>Emisi</a:t>
            </a:r>
            <a:r>
              <a:rPr lang="en-US" sz="3375" b="1" dirty="0"/>
              <a:t> </a:t>
            </a:r>
            <a:r>
              <a:rPr lang="en-US" sz="3375" b="1" dirty="0" err="1"/>
              <a:t>Sektor</a:t>
            </a:r>
            <a:r>
              <a:rPr lang="en-US" sz="3375" b="1" dirty="0"/>
              <a:t> </a:t>
            </a:r>
            <a:r>
              <a:rPr lang="en-US" sz="3375" b="1" dirty="0" err="1"/>
              <a:t>Energi</a:t>
            </a:r>
            <a:r>
              <a:rPr lang="en-US" sz="3375" b="1" dirty="0"/>
              <a:t> dan </a:t>
            </a:r>
            <a:r>
              <a:rPr lang="en-US" sz="3375" b="1" dirty="0" err="1"/>
              <a:t>Transportasi</a:t>
            </a:r>
            <a:r>
              <a:rPr lang="en-US" sz="3375" b="1" dirty="0"/>
              <a:t> IPB</a:t>
            </a:r>
            <a:endParaRPr lang="id-ID" sz="33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50484"/>
            <a:ext cx="9144000" cy="807434"/>
          </a:xfrm>
        </p:spPr>
        <p:txBody>
          <a:bodyPr/>
          <a:lstStyle/>
          <a:p>
            <a:endParaRPr lang="en-US" sz="1875" b="1" dirty="0"/>
          </a:p>
          <a:p>
            <a:r>
              <a:rPr lang="en-US" dirty="0"/>
              <a:t>IPB University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74" y="3105858"/>
            <a:ext cx="2611139" cy="2133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3"/>
          <a:stretch/>
        </p:blipFill>
        <p:spPr>
          <a:xfrm>
            <a:off x="7496174" y="63343"/>
            <a:ext cx="1540248" cy="572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13" y="3101590"/>
            <a:ext cx="2136824" cy="2136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BE2AD-1F1D-F842-BBD0-42E1C75C4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" y="94675"/>
            <a:ext cx="927846" cy="927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E276E6-3E82-CF4D-ABFC-EB5D0D406EC2}"/>
              </a:ext>
            </a:extLst>
          </p:cNvPr>
          <p:cNvSpPr txBox="1"/>
          <p:nvPr/>
        </p:nvSpPr>
        <p:spPr>
          <a:xfrm>
            <a:off x="-1" y="6557918"/>
            <a:ext cx="91440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i="1" dirty="0"/>
              <a:t>"Zero Waste, Zero Emission, Rich in Bio-and Cultural-diversity"</a:t>
            </a:r>
            <a:endParaRPr lang="en-US" sz="1350" i="1" dirty="0"/>
          </a:p>
        </p:txBody>
      </p:sp>
    </p:spTree>
    <p:extLst>
      <p:ext uri="{BB962C8B-B14F-4D97-AF65-F5344CB8AC3E}">
        <p14:creationId xmlns:p14="http://schemas.microsoft.com/office/powerpoint/2010/main" val="265350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FAE79C4-314C-4A43-8D7C-438349873F28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57B1B-E992-D34C-BC40-D4D441EF1E30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48C3A-71AE-104B-8651-AE20BB372988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AA0AB-7A0C-2E43-90D9-F92FEA0242AA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4F20-60AA-8E4A-9EE9-DDBB52CDBA73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27ABE-E420-EC42-9DEB-F5816BC915AA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Design scenarios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1B8BE-C9AC-7645-ABEC-5272B701B22C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C466237-DF6F-544B-8AF1-31D866C5D87D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1214017-4280-034E-86B8-829B699E94BA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4F8A033-0EBC-B240-981E-82798425ABF1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6BDE57D-8A11-A047-A39B-32BF935A0CA7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5B871E35-9F5E-A245-A149-FE16B28C4678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854FFA6-BC8F-D145-922B-300251562398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649E2-47AE-694E-8FD2-66A28F5E9C97}"/>
              </a:ext>
            </a:extLst>
          </p:cNvPr>
          <p:cNvSpPr txBox="1"/>
          <p:nvPr/>
        </p:nvSpPr>
        <p:spPr>
          <a:xfrm>
            <a:off x="2900658" y="1395659"/>
            <a:ext cx="248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Scenarios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8A27BF-DEE0-1946-919F-27CC5FFEF947}"/>
              </a:ext>
            </a:extLst>
          </p:cNvPr>
          <p:cNvSpPr txBox="1"/>
          <p:nvPr/>
        </p:nvSpPr>
        <p:spPr>
          <a:xfrm>
            <a:off x="2900659" y="1835403"/>
            <a:ext cx="5533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Technology options</a:t>
            </a:r>
          </a:p>
          <a:p>
            <a:pPr marL="342900" indent="-342900">
              <a:buAutoNum type="arabicPeriod"/>
            </a:pPr>
            <a:r>
              <a:rPr lang="en-US" sz="2400" dirty="0"/>
              <a:t>Replacement of lights that will improved efficiency of 70%</a:t>
            </a:r>
          </a:p>
          <a:p>
            <a:pPr marL="342900" indent="-342900">
              <a:buAutoNum type="arabicPeriod"/>
            </a:pPr>
            <a:r>
              <a:rPr lang="en-US" sz="2400" dirty="0"/>
              <a:t>Replacement of air conditioning that will improve efficiency of 17%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C3FAF05-2050-AF4C-BA69-E440C824A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9660"/>
              </p:ext>
            </p:extLst>
          </p:nvPr>
        </p:nvGraphicFramePr>
        <p:xfrm>
          <a:off x="3025724" y="4002434"/>
          <a:ext cx="540827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55">
                <a:tc>
                  <a:txBody>
                    <a:bodyPr/>
                    <a:lstStyle/>
                    <a:p>
                      <a:r>
                        <a:rPr lang="en-US" sz="1800" dirty="0"/>
                        <a:t>Scenario name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Lighting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Air conditioning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800" dirty="0"/>
                        <a:t>BAU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800" dirty="0"/>
                        <a:t>S1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 replacement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800" dirty="0"/>
                        <a:t>S2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</a:t>
                      </a:r>
                      <a:r>
                        <a:rPr lang="en-US" sz="1800" baseline="0" dirty="0"/>
                        <a:t> replacement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93">
                <a:tc>
                  <a:txBody>
                    <a:bodyPr/>
                    <a:lstStyle/>
                    <a:p>
                      <a:r>
                        <a:rPr lang="en-US" sz="1800" dirty="0"/>
                        <a:t>S3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50% replacement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50% replacement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B16B7CA-E573-0848-96FC-836C5851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</p:spTree>
    <p:extLst>
      <p:ext uri="{BB962C8B-B14F-4D97-AF65-F5344CB8AC3E}">
        <p14:creationId xmlns:p14="http://schemas.microsoft.com/office/powerpoint/2010/main" val="236524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FAE79C4-314C-4A43-8D7C-438349873F28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57B1B-E992-D34C-BC40-D4D441EF1E30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48C3A-71AE-104B-8651-AE20BB372988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AA0AB-7A0C-2E43-90D9-F92FEA0242AA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4F20-60AA-8E4A-9EE9-DDBB52CDBA73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27ABE-E420-EC42-9DEB-F5816BC915AA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Design scenarios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1B8BE-C9AC-7645-ABEC-5272B701B22C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C466237-DF6F-544B-8AF1-31D866C5D87D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1214017-4280-034E-86B8-829B699E94BA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4F8A033-0EBC-B240-981E-82798425ABF1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6BDE57D-8A11-A047-A39B-32BF935A0CA7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5B871E35-9F5E-A245-A149-FE16B28C4678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854FFA6-BC8F-D145-922B-300251562398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649E2-47AE-694E-8FD2-66A28F5E9C97}"/>
              </a:ext>
            </a:extLst>
          </p:cNvPr>
          <p:cNvSpPr txBox="1"/>
          <p:nvPr/>
        </p:nvSpPr>
        <p:spPr>
          <a:xfrm>
            <a:off x="2900658" y="1395659"/>
            <a:ext cx="248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Scenarios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2423F4-D6A7-2645-A137-9112F1D44373}"/>
              </a:ext>
            </a:extLst>
          </p:cNvPr>
          <p:cNvSpPr txBox="1"/>
          <p:nvPr/>
        </p:nvSpPr>
        <p:spPr>
          <a:xfrm>
            <a:off x="2900657" y="1869201"/>
            <a:ext cx="5468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Behavior measures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400" dirty="0"/>
              <a:t>Policy for limiting use of AC during peak hours (5-10 pm)</a:t>
            </a:r>
          </a:p>
          <a:p>
            <a:pPr marL="404813" indent="-404813">
              <a:buFont typeface="+mj-lt"/>
              <a:buAutoNum type="arabicPeriod"/>
            </a:pPr>
            <a:r>
              <a:rPr lang="en-US" sz="2400" dirty="0"/>
              <a:t>Policy for limiting use of certain appliance during off-peak hours</a:t>
            </a:r>
            <a:endParaRPr lang="id-ID" sz="2400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69F4781-4635-0A4A-A3D1-C5E61EB08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30021"/>
              </p:ext>
            </p:extLst>
          </p:nvPr>
        </p:nvGraphicFramePr>
        <p:xfrm>
          <a:off x="3025724" y="4002434"/>
          <a:ext cx="5408271" cy="228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55">
                <a:tc>
                  <a:txBody>
                    <a:bodyPr/>
                    <a:lstStyle/>
                    <a:p>
                      <a:r>
                        <a:rPr lang="en-US" sz="1800" dirty="0"/>
                        <a:t>Scenario name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Peak hour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Off Peak hours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400" dirty="0"/>
                        <a:t>S4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25% reduction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  <a:endParaRPr lang="id-ID" sz="14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400" dirty="0"/>
                        <a:t>S5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 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air conditioning between 8 pm – 6 am</a:t>
                      </a:r>
                      <a:endParaRPr lang="id-ID" sz="14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r>
                        <a:rPr lang="en-US" sz="1400" dirty="0"/>
                        <a:t>S6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 reduction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air conditioning between 10 pm – 5 am</a:t>
                      </a:r>
                      <a:endParaRPr lang="id-ID" sz="14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93">
                <a:tc>
                  <a:txBody>
                    <a:bodyPr/>
                    <a:lstStyle/>
                    <a:p>
                      <a:r>
                        <a:rPr lang="en-US" sz="1400" dirty="0"/>
                        <a:t>S7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 reduction</a:t>
                      </a:r>
                      <a:endParaRPr lang="id-ID" sz="14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 reduction</a:t>
                      </a:r>
                      <a:endParaRPr lang="id-ID" sz="14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6E8BB603-55F9-A84D-8830-C531CAD3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</p:spTree>
    <p:extLst>
      <p:ext uri="{BB962C8B-B14F-4D97-AF65-F5344CB8AC3E}">
        <p14:creationId xmlns:p14="http://schemas.microsoft.com/office/powerpoint/2010/main" val="114057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BCE973-55C9-294F-9474-30B31DFDB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015452"/>
              </p:ext>
            </p:extLst>
          </p:nvPr>
        </p:nvGraphicFramePr>
        <p:xfrm>
          <a:off x="3232284" y="1550839"/>
          <a:ext cx="4875085" cy="395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54BCECC-CA81-AB4D-95C8-D59A5AEC3C7C}"/>
              </a:ext>
            </a:extLst>
          </p:cNvPr>
          <p:cNvSpPr/>
          <p:nvPr/>
        </p:nvSpPr>
        <p:spPr>
          <a:xfrm>
            <a:off x="4407826" y="3538829"/>
            <a:ext cx="182225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Technology option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71572-ED4D-6F42-ADE4-5440530E9126}"/>
              </a:ext>
            </a:extLst>
          </p:cNvPr>
          <p:cNvSpPr/>
          <p:nvPr/>
        </p:nvSpPr>
        <p:spPr>
          <a:xfrm>
            <a:off x="6195371" y="4351012"/>
            <a:ext cx="191199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/>
              <a:t>Behavioral measures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58A5E-62F1-5E40-ACCE-BEDC5F914007}"/>
              </a:ext>
            </a:extLst>
          </p:cNvPr>
          <p:cNvSpPr/>
          <p:nvPr/>
        </p:nvSpPr>
        <p:spPr>
          <a:xfrm>
            <a:off x="3189252" y="5491529"/>
            <a:ext cx="556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general, Scenario 4 resulted in lower reduction compare to other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Scenario 2 generates lower consumption, in Technology option but, scenario 6 is the best scenario generates low consumption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E026C-6DF8-1243-9C55-ACD89972A06F}"/>
              </a:ext>
            </a:extLst>
          </p:cNvPr>
          <p:cNvSpPr txBox="1"/>
          <p:nvPr/>
        </p:nvSpPr>
        <p:spPr>
          <a:xfrm>
            <a:off x="587665" y="1670885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99077-4BDB-C342-95A3-38F651916536}"/>
              </a:ext>
            </a:extLst>
          </p:cNvPr>
          <p:cNvSpPr txBox="1"/>
          <p:nvPr/>
        </p:nvSpPr>
        <p:spPr>
          <a:xfrm>
            <a:off x="587665" y="2337738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5A05E-7077-244C-94D9-4A4DA5A94DAC}"/>
              </a:ext>
            </a:extLst>
          </p:cNvPr>
          <p:cNvSpPr txBox="1"/>
          <p:nvPr/>
        </p:nvSpPr>
        <p:spPr>
          <a:xfrm>
            <a:off x="563982" y="2954054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1F12D-3AE8-5D42-9BF4-305702887CF8}"/>
              </a:ext>
            </a:extLst>
          </p:cNvPr>
          <p:cNvSpPr txBox="1"/>
          <p:nvPr/>
        </p:nvSpPr>
        <p:spPr>
          <a:xfrm>
            <a:off x="572811" y="3842034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531B3-9E19-F640-BBAA-A53B0B898A4B}"/>
              </a:ext>
            </a:extLst>
          </p:cNvPr>
          <p:cNvSpPr txBox="1"/>
          <p:nvPr/>
        </p:nvSpPr>
        <p:spPr>
          <a:xfrm>
            <a:off x="563982" y="5339976"/>
            <a:ext cx="2060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Evaluate impact of the scenarios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E4B5D-EA81-CB4F-9181-43308B88BD1F}"/>
              </a:ext>
            </a:extLst>
          </p:cNvPr>
          <p:cNvSpPr txBox="1"/>
          <p:nvPr/>
        </p:nvSpPr>
        <p:spPr>
          <a:xfrm>
            <a:off x="563982" y="473248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776E5-868A-6E4A-B4F6-9BBDE64702C8}"/>
              </a:ext>
            </a:extLst>
          </p:cNvPr>
          <p:cNvSpPr txBox="1"/>
          <p:nvPr/>
        </p:nvSpPr>
        <p:spPr>
          <a:xfrm>
            <a:off x="563982" y="6187857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A003D09-A3DD-CC47-B8B2-0709518B5D71}"/>
              </a:ext>
            </a:extLst>
          </p:cNvPr>
          <p:cNvSpPr/>
          <p:nvPr/>
        </p:nvSpPr>
        <p:spPr>
          <a:xfrm>
            <a:off x="1508116" y="202383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3EBE862D-4D50-904F-BF86-2EB999F0254C}"/>
              </a:ext>
            </a:extLst>
          </p:cNvPr>
          <p:cNvSpPr/>
          <p:nvPr/>
        </p:nvSpPr>
        <p:spPr>
          <a:xfrm>
            <a:off x="1509909" y="2671087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24816BA5-63A1-7A43-9084-350F294F070A}"/>
              </a:ext>
            </a:extLst>
          </p:cNvPr>
          <p:cNvSpPr/>
          <p:nvPr/>
        </p:nvSpPr>
        <p:spPr>
          <a:xfrm>
            <a:off x="1520662" y="3531703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32BBECE3-4F88-D240-94AF-5176D0C76FB4}"/>
              </a:ext>
            </a:extLst>
          </p:cNvPr>
          <p:cNvSpPr/>
          <p:nvPr/>
        </p:nvSpPr>
        <p:spPr>
          <a:xfrm>
            <a:off x="1522455" y="444789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6761E71C-F81F-0A4C-8DA6-D378D7C54FEC}"/>
              </a:ext>
            </a:extLst>
          </p:cNvPr>
          <p:cNvSpPr/>
          <p:nvPr/>
        </p:nvSpPr>
        <p:spPr>
          <a:xfrm>
            <a:off x="1533208" y="50826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547C223-755F-694D-AA6B-332C252C8450}"/>
              </a:ext>
            </a:extLst>
          </p:cNvPr>
          <p:cNvSpPr/>
          <p:nvPr/>
        </p:nvSpPr>
        <p:spPr>
          <a:xfrm>
            <a:off x="1535001" y="5912732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AE1408-123F-6043-8729-1A825551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C8C6F-80E8-7241-9D7E-4A5D8967D712}"/>
              </a:ext>
            </a:extLst>
          </p:cNvPr>
          <p:cNvSpPr txBox="1"/>
          <p:nvPr/>
        </p:nvSpPr>
        <p:spPr>
          <a:xfrm>
            <a:off x="4604274" y="1271747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Evaluating Impact</a:t>
            </a:r>
          </a:p>
        </p:txBody>
      </p:sp>
    </p:spTree>
    <p:extLst>
      <p:ext uri="{BB962C8B-B14F-4D97-AF65-F5344CB8AC3E}">
        <p14:creationId xmlns:p14="http://schemas.microsoft.com/office/powerpoint/2010/main" val="422337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80C17E-627D-4E4D-8C2A-C14F0FD89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26251"/>
              </p:ext>
            </p:extLst>
          </p:nvPr>
        </p:nvGraphicFramePr>
        <p:xfrm>
          <a:off x="3403130" y="1344710"/>
          <a:ext cx="5460536" cy="472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BAC153-81C5-8F49-955F-02C559A0FCD8}"/>
              </a:ext>
            </a:extLst>
          </p:cNvPr>
          <p:cNvSpPr txBox="1"/>
          <p:nvPr/>
        </p:nvSpPr>
        <p:spPr>
          <a:xfrm>
            <a:off x="587665" y="1670885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1DCFD-C97E-6748-A6EC-8979910C4DAF}"/>
              </a:ext>
            </a:extLst>
          </p:cNvPr>
          <p:cNvSpPr txBox="1"/>
          <p:nvPr/>
        </p:nvSpPr>
        <p:spPr>
          <a:xfrm>
            <a:off x="587665" y="2337738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584E8-AFEE-AA4C-BB20-2C5FBF6BB8FC}"/>
              </a:ext>
            </a:extLst>
          </p:cNvPr>
          <p:cNvSpPr txBox="1"/>
          <p:nvPr/>
        </p:nvSpPr>
        <p:spPr>
          <a:xfrm>
            <a:off x="563982" y="2954054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BD97B-D6E0-3247-9EE6-3F341DC86FCF}"/>
              </a:ext>
            </a:extLst>
          </p:cNvPr>
          <p:cNvSpPr txBox="1"/>
          <p:nvPr/>
        </p:nvSpPr>
        <p:spPr>
          <a:xfrm>
            <a:off x="572811" y="3842034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7AD20-7A64-CE4D-AAAD-9ADE5B6B2132}"/>
              </a:ext>
            </a:extLst>
          </p:cNvPr>
          <p:cNvSpPr txBox="1"/>
          <p:nvPr/>
        </p:nvSpPr>
        <p:spPr>
          <a:xfrm>
            <a:off x="563982" y="5339976"/>
            <a:ext cx="2060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Evaluate impact of the scenarios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F7807-CF34-6443-A3FA-4AE8B16CAB1F}"/>
              </a:ext>
            </a:extLst>
          </p:cNvPr>
          <p:cNvSpPr txBox="1"/>
          <p:nvPr/>
        </p:nvSpPr>
        <p:spPr>
          <a:xfrm>
            <a:off x="563982" y="473248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1F442-DA65-D04A-BB90-CD654BAA14AD}"/>
              </a:ext>
            </a:extLst>
          </p:cNvPr>
          <p:cNvSpPr txBox="1"/>
          <p:nvPr/>
        </p:nvSpPr>
        <p:spPr>
          <a:xfrm>
            <a:off x="563982" y="6187857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9557362-0967-4E4D-B5B6-B18FB8AAB777}"/>
              </a:ext>
            </a:extLst>
          </p:cNvPr>
          <p:cNvSpPr/>
          <p:nvPr/>
        </p:nvSpPr>
        <p:spPr>
          <a:xfrm>
            <a:off x="1508116" y="202383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356DFF66-0C21-4848-8A08-E67249554AA6}"/>
              </a:ext>
            </a:extLst>
          </p:cNvPr>
          <p:cNvSpPr/>
          <p:nvPr/>
        </p:nvSpPr>
        <p:spPr>
          <a:xfrm>
            <a:off x="1509909" y="2671087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BD623127-2155-344B-8E4D-CD0E49FBCB40}"/>
              </a:ext>
            </a:extLst>
          </p:cNvPr>
          <p:cNvSpPr/>
          <p:nvPr/>
        </p:nvSpPr>
        <p:spPr>
          <a:xfrm>
            <a:off x="1520662" y="3531703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2D63E1C-24FE-B540-9B66-5327E17F11EE}"/>
              </a:ext>
            </a:extLst>
          </p:cNvPr>
          <p:cNvSpPr/>
          <p:nvPr/>
        </p:nvSpPr>
        <p:spPr>
          <a:xfrm>
            <a:off x="1522455" y="444789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114FD9A-CDD2-FF47-AB99-41B62C287755}"/>
              </a:ext>
            </a:extLst>
          </p:cNvPr>
          <p:cNvSpPr/>
          <p:nvPr/>
        </p:nvSpPr>
        <p:spPr>
          <a:xfrm>
            <a:off x="1533208" y="50826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1139E5F7-1CE9-274E-86E6-D79CFAD9875C}"/>
              </a:ext>
            </a:extLst>
          </p:cNvPr>
          <p:cNvSpPr/>
          <p:nvPr/>
        </p:nvSpPr>
        <p:spPr>
          <a:xfrm>
            <a:off x="1535001" y="5912732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6EF702-CD6B-FD47-8066-41635CCD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A67B7-FF53-DF4C-B27E-1C13999E469B}"/>
              </a:ext>
            </a:extLst>
          </p:cNvPr>
          <p:cNvSpPr txBox="1"/>
          <p:nvPr/>
        </p:nvSpPr>
        <p:spPr>
          <a:xfrm>
            <a:off x="4991550" y="1113626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Evaluating Impact</a:t>
            </a:r>
          </a:p>
        </p:txBody>
      </p:sp>
    </p:spTree>
    <p:extLst>
      <p:ext uri="{BB962C8B-B14F-4D97-AF65-F5344CB8AC3E}">
        <p14:creationId xmlns:p14="http://schemas.microsoft.com/office/powerpoint/2010/main" val="371051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8447-66C4-CC42-901C-79F4B001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3" y="365126"/>
            <a:ext cx="8540800" cy="1325563"/>
          </a:xfrm>
        </p:spPr>
        <p:txBody>
          <a:bodyPr/>
          <a:lstStyle/>
          <a:p>
            <a:r>
              <a:rPr lang="en-US" dirty="0"/>
              <a:t>Recapitulation of cost for electricity at IPB in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20FDBC-9175-2D41-B885-D699EEF6F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35316"/>
              </p:ext>
            </p:extLst>
          </p:nvPr>
        </p:nvGraphicFramePr>
        <p:xfrm>
          <a:off x="257057" y="1690689"/>
          <a:ext cx="8736692" cy="24813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73711">
                  <a:extLst>
                    <a:ext uri="{9D8B030D-6E8A-4147-A177-3AD203B41FA5}">
                      <a16:colId xmlns:a16="http://schemas.microsoft.com/office/drawing/2014/main" val="4126941853"/>
                    </a:ext>
                  </a:extLst>
                </a:gridCol>
                <a:gridCol w="1210817">
                  <a:extLst>
                    <a:ext uri="{9D8B030D-6E8A-4147-A177-3AD203B41FA5}">
                      <a16:colId xmlns:a16="http://schemas.microsoft.com/office/drawing/2014/main" val="156240369"/>
                    </a:ext>
                  </a:extLst>
                </a:gridCol>
                <a:gridCol w="1089619">
                  <a:extLst>
                    <a:ext uri="{9D8B030D-6E8A-4147-A177-3AD203B41FA5}">
                      <a16:colId xmlns:a16="http://schemas.microsoft.com/office/drawing/2014/main" val="4071993679"/>
                    </a:ext>
                  </a:extLst>
                </a:gridCol>
                <a:gridCol w="963287">
                  <a:extLst>
                    <a:ext uri="{9D8B030D-6E8A-4147-A177-3AD203B41FA5}">
                      <a16:colId xmlns:a16="http://schemas.microsoft.com/office/drawing/2014/main" val="1417503876"/>
                    </a:ext>
                  </a:extLst>
                </a:gridCol>
                <a:gridCol w="1184369">
                  <a:extLst>
                    <a:ext uri="{9D8B030D-6E8A-4147-A177-3AD203B41FA5}">
                      <a16:colId xmlns:a16="http://schemas.microsoft.com/office/drawing/2014/main" val="2808288470"/>
                    </a:ext>
                  </a:extLst>
                </a:gridCol>
                <a:gridCol w="1314649">
                  <a:extLst>
                    <a:ext uri="{9D8B030D-6E8A-4147-A177-3AD203B41FA5}">
                      <a16:colId xmlns:a16="http://schemas.microsoft.com/office/drawing/2014/main" val="3535644351"/>
                    </a:ext>
                  </a:extLst>
                </a:gridCol>
                <a:gridCol w="959338">
                  <a:extLst>
                    <a:ext uri="{9D8B030D-6E8A-4147-A177-3AD203B41FA5}">
                      <a16:colId xmlns:a16="http://schemas.microsoft.com/office/drawing/2014/main" val="4166605360"/>
                    </a:ext>
                  </a:extLst>
                </a:gridCol>
                <a:gridCol w="840902">
                  <a:extLst>
                    <a:ext uri="{9D8B030D-6E8A-4147-A177-3AD203B41FA5}">
                      <a16:colId xmlns:a16="http://schemas.microsoft.com/office/drawing/2014/main" val="3378702615"/>
                    </a:ext>
                  </a:extLst>
                </a:gridCol>
              </a:tblGrid>
              <a:tr h="246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NAMA PELANGGAN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ID PELANGGAN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</a:rPr>
                        <a:t>Bulan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Tot. </a:t>
                      </a:r>
                      <a:r>
                        <a:rPr lang="en-AU" sz="1400" u="none" strike="noStrike" dirty="0" err="1">
                          <a:effectLst/>
                        </a:rPr>
                        <a:t>KWh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Σ </a:t>
                      </a:r>
                      <a:r>
                        <a:rPr lang="en-AU" sz="1400" u="none" strike="noStrike" dirty="0" err="1">
                          <a:effectLst/>
                        </a:rPr>
                        <a:t>bayar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</a:rPr>
                        <a:t>Emisi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Emisi Skenario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95544"/>
                  </a:ext>
                </a:extLst>
              </a:tr>
              <a:tr h="231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S4 (low)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S6 (high)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3403814"/>
                  </a:ext>
                </a:extLst>
              </a:tr>
              <a:tr h="4007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Gedung </a:t>
                      </a:r>
                    </a:p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FAK KAN NAK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538311645719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Jan-19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618,978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684,130,404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521,798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502,923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255,069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9845855"/>
                  </a:ext>
                </a:extLst>
              </a:tr>
              <a:tr h="400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Feb-19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126,700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688,463,590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106,808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102,944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52,211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894144"/>
                  </a:ext>
                </a:extLst>
              </a:tr>
              <a:tr h="400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Mar-19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52,991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672,479,647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44,671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43,055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21,837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482049"/>
                  </a:ext>
                </a:extLst>
              </a:tr>
              <a:tr h="400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Apr-19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565,503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719,868,921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476,719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459,474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233,033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251625"/>
                  </a:ext>
                </a:extLst>
              </a:tr>
              <a:tr h="400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May-19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564,678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714,125,003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476,024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458,804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232,693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8566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3FE351-BD45-3546-B07B-CBC26C7D1704}"/>
              </a:ext>
            </a:extLst>
          </p:cNvPr>
          <p:cNvSpPr txBox="1"/>
          <p:nvPr/>
        </p:nvSpPr>
        <p:spPr>
          <a:xfrm>
            <a:off x="200936" y="4254223"/>
            <a:ext cx="863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the electricity cost of 2019, if the scenario S4 (low scenario) and S6 (high scenario) were used, the emission reduction will be 11,764 and 166,235 kgCO2/month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with yellow highlight need evaluation</a:t>
            </a:r>
          </a:p>
        </p:txBody>
      </p:sp>
    </p:spTree>
    <p:extLst>
      <p:ext uri="{BB962C8B-B14F-4D97-AF65-F5344CB8AC3E}">
        <p14:creationId xmlns:p14="http://schemas.microsoft.com/office/powerpoint/2010/main" val="160087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AC153-81C5-8F49-955F-02C559A0FCD8}"/>
              </a:ext>
            </a:extLst>
          </p:cNvPr>
          <p:cNvSpPr txBox="1"/>
          <p:nvPr/>
        </p:nvSpPr>
        <p:spPr>
          <a:xfrm>
            <a:off x="587665" y="1670885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1DCFD-C97E-6748-A6EC-8979910C4DAF}"/>
              </a:ext>
            </a:extLst>
          </p:cNvPr>
          <p:cNvSpPr txBox="1"/>
          <p:nvPr/>
        </p:nvSpPr>
        <p:spPr>
          <a:xfrm>
            <a:off x="587665" y="2337738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584E8-AFEE-AA4C-BB20-2C5FBF6BB8FC}"/>
              </a:ext>
            </a:extLst>
          </p:cNvPr>
          <p:cNvSpPr txBox="1"/>
          <p:nvPr/>
        </p:nvSpPr>
        <p:spPr>
          <a:xfrm>
            <a:off x="563982" y="2954054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BD97B-D6E0-3247-9EE6-3F341DC86FCF}"/>
              </a:ext>
            </a:extLst>
          </p:cNvPr>
          <p:cNvSpPr txBox="1"/>
          <p:nvPr/>
        </p:nvSpPr>
        <p:spPr>
          <a:xfrm>
            <a:off x="572811" y="3842034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7AD20-7A64-CE4D-AAAD-9ADE5B6B2132}"/>
              </a:ext>
            </a:extLst>
          </p:cNvPr>
          <p:cNvSpPr txBox="1"/>
          <p:nvPr/>
        </p:nvSpPr>
        <p:spPr>
          <a:xfrm>
            <a:off x="563982" y="5339976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F7807-CF34-6443-A3FA-4AE8B16CAB1F}"/>
              </a:ext>
            </a:extLst>
          </p:cNvPr>
          <p:cNvSpPr txBox="1"/>
          <p:nvPr/>
        </p:nvSpPr>
        <p:spPr>
          <a:xfrm>
            <a:off x="563982" y="473248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1F442-DA65-D04A-BB90-CD654BAA14AD}"/>
              </a:ext>
            </a:extLst>
          </p:cNvPr>
          <p:cNvSpPr txBox="1"/>
          <p:nvPr/>
        </p:nvSpPr>
        <p:spPr>
          <a:xfrm>
            <a:off x="563982" y="6187857"/>
            <a:ext cx="206022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 scenario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9557362-0967-4E4D-B5B6-B18FB8AAB777}"/>
              </a:ext>
            </a:extLst>
          </p:cNvPr>
          <p:cNvSpPr/>
          <p:nvPr/>
        </p:nvSpPr>
        <p:spPr>
          <a:xfrm>
            <a:off x="1508116" y="202383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356DFF66-0C21-4848-8A08-E67249554AA6}"/>
              </a:ext>
            </a:extLst>
          </p:cNvPr>
          <p:cNvSpPr/>
          <p:nvPr/>
        </p:nvSpPr>
        <p:spPr>
          <a:xfrm>
            <a:off x="1509909" y="2671087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BD623127-2155-344B-8E4D-CD0E49FBCB40}"/>
              </a:ext>
            </a:extLst>
          </p:cNvPr>
          <p:cNvSpPr/>
          <p:nvPr/>
        </p:nvSpPr>
        <p:spPr>
          <a:xfrm>
            <a:off x="1520662" y="3531703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2D63E1C-24FE-B540-9B66-5327E17F11EE}"/>
              </a:ext>
            </a:extLst>
          </p:cNvPr>
          <p:cNvSpPr/>
          <p:nvPr/>
        </p:nvSpPr>
        <p:spPr>
          <a:xfrm>
            <a:off x="1522455" y="444789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114FD9A-CDD2-FF47-AB99-41B62C287755}"/>
              </a:ext>
            </a:extLst>
          </p:cNvPr>
          <p:cNvSpPr/>
          <p:nvPr/>
        </p:nvSpPr>
        <p:spPr>
          <a:xfrm>
            <a:off x="1533208" y="50826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1139E5F7-1CE9-274E-86E6-D79CFAD9875C}"/>
              </a:ext>
            </a:extLst>
          </p:cNvPr>
          <p:cNvSpPr/>
          <p:nvPr/>
        </p:nvSpPr>
        <p:spPr>
          <a:xfrm>
            <a:off x="1535001" y="5912732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6EF702-CD6B-FD47-8066-41635CCD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A67B7-FF53-DF4C-B27E-1C13999E469B}"/>
              </a:ext>
            </a:extLst>
          </p:cNvPr>
          <p:cNvSpPr txBox="1"/>
          <p:nvPr/>
        </p:nvSpPr>
        <p:spPr>
          <a:xfrm>
            <a:off x="4927004" y="1251873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Selection of Scenarios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43450-191C-B34F-BF91-9F8CE4F3D82E}"/>
              </a:ext>
            </a:extLst>
          </p:cNvPr>
          <p:cNvSpPr/>
          <p:nvPr/>
        </p:nvSpPr>
        <p:spPr>
          <a:xfrm>
            <a:off x="3589715" y="2723995"/>
            <a:ext cx="4560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Consideration can be based on, among others: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cost (total)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emission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emission reduction/cost, </a:t>
            </a:r>
            <a:r>
              <a:rPr lang="en-US" sz="2400" dirty="0">
                <a:sym typeface="Wingdings" pitchFamily="2" charset="2"/>
              </a:rPr>
              <a:t>especially for technology based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15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719-FAA4-2847-932A-00659C3E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9" y="408156"/>
            <a:ext cx="3642136" cy="1325563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1795A-72BF-8F46-8977-09ACF67AD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111" y="34072"/>
            <a:ext cx="5093889" cy="67898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E040B-30E0-924E-8622-E59A28AC6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13" y="1733719"/>
            <a:ext cx="3719648" cy="2479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074D0-5C2D-704E-A8B4-FCA917140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" y="4495413"/>
            <a:ext cx="2386989" cy="16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0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363F-1F6A-DD4E-86B9-F30B5A13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err="1"/>
              <a:t>Ritase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AF5EE-15B4-2145-AE61-41D627DE6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373" y="-25252"/>
            <a:ext cx="6086742" cy="3773229"/>
          </a:xfr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370CB0-2A49-DE44-8918-7551CD92F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667798"/>
              </p:ext>
            </p:extLst>
          </p:nvPr>
        </p:nvGraphicFramePr>
        <p:xfrm>
          <a:off x="5583218" y="3855671"/>
          <a:ext cx="3220089" cy="28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9C1149-6FD1-CB49-AEB8-8CBF83BD1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491146"/>
              </p:ext>
            </p:extLst>
          </p:nvPr>
        </p:nvGraphicFramePr>
        <p:xfrm>
          <a:off x="123111" y="1045029"/>
          <a:ext cx="2934147" cy="28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42B34C-B1E1-0342-AF8C-03098E4D695C}"/>
              </a:ext>
            </a:extLst>
          </p:cNvPr>
          <p:cNvSpPr txBox="1"/>
          <p:nvPr/>
        </p:nvSpPr>
        <p:spPr>
          <a:xfrm>
            <a:off x="522514" y="1175842"/>
            <a:ext cx="178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Rata-rata </a:t>
            </a:r>
            <a:r>
              <a:rPr lang="en-US" sz="1200" dirty="0" err="1"/>
              <a:t>perhari</a:t>
            </a:r>
            <a:endParaRPr lang="en-US" sz="1200" dirty="0"/>
          </a:p>
          <a:p>
            <a:r>
              <a:rPr lang="en-US" sz="1200" dirty="0"/>
              <a:t>Bus 22; </a:t>
            </a:r>
            <a:r>
              <a:rPr lang="en-US" sz="1200" dirty="0" err="1"/>
              <a:t>Moli</a:t>
            </a:r>
            <a:r>
              <a:rPr lang="en-US" sz="1200" dirty="0"/>
              <a:t> 12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61F8F-5303-8546-94CE-52F641267B84}"/>
              </a:ext>
            </a:extLst>
          </p:cNvPr>
          <p:cNvSpPr txBox="1"/>
          <p:nvPr/>
        </p:nvSpPr>
        <p:spPr>
          <a:xfrm>
            <a:off x="340692" y="4338915"/>
            <a:ext cx="2542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 of </a:t>
            </a:r>
            <a:r>
              <a:rPr lang="en-US" dirty="0" err="1"/>
              <a:t>BaU</a:t>
            </a:r>
            <a:r>
              <a:rPr lang="en-US" dirty="0"/>
              <a:t> developed based on survey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Bus 40%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Car 20%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Motor cycle 40%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15FE9-F90E-A54C-A857-70E2D096E04C}"/>
              </a:ext>
            </a:extLst>
          </p:cNvPr>
          <p:cNvSpPr txBox="1"/>
          <p:nvPr/>
        </p:nvSpPr>
        <p:spPr>
          <a:xfrm>
            <a:off x="2909684" y="4345126"/>
            <a:ext cx="2542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transportation policy (Bus and </a:t>
            </a:r>
            <a:r>
              <a:rPr lang="en-US" dirty="0" err="1"/>
              <a:t>Moli</a:t>
            </a:r>
            <a:r>
              <a:rPr lang="en-US" dirty="0"/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Reduce the use motor cycle in campus with increasing bus system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Reduce the use of BBM due to the use of </a:t>
            </a:r>
            <a:r>
              <a:rPr lang="en-US" dirty="0" err="1"/>
              <a:t>Moli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0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363F-1F6A-DD4E-86B9-F30B5A13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9" y="419548"/>
            <a:ext cx="6918510" cy="699247"/>
          </a:xfrm>
        </p:spPr>
        <p:txBody>
          <a:bodyPr/>
          <a:lstStyle/>
          <a:p>
            <a:r>
              <a:rPr lang="en-US" dirty="0" err="1"/>
              <a:t>Ritase</a:t>
            </a:r>
            <a:r>
              <a:rPr lang="en-US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9C1149-6FD1-CB49-AEB8-8CBF83BD1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86938"/>
              </p:ext>
            </p:extLst>
          </p:nvPr>
        </p:nvGraphicFramePr>
        <p:xfrm>
          <a:off x="628720" y="2056246"/>
          <a:ext cx="3803430" cy="358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42B34C-B1E1-0342-AF8C-03098E4D695C}"/>
              </a:ext>
            </a:extLst>
          </p:cNvPr>
          <p:cNvSpPr txBox="1"/>
          <p:nvPr/>
        </p:nvSpPr>
        <p:spPr>
          <a:xfrm>
            <a:off x="968190" y="1341723"/>
            <a:ext cx="276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Rata-rata per </a:t>
            </a:r>
            <a:r>
              <a:rPr lang="en-US" sz="1600" dirty="0" err="1"/>
              <a:t>hari</a:t>
            </a:r>
            <a:endParaRPr lang="en-US" sz="1600" dirty="0"/>
          </a:p>
          <a:p>
            <a:pPr algn="ctr"/>
            <a:r>
              <a:rPr lang="en-US" sz="1600" dirty="0"/>
              <a:t>Bus 22; Mobil </a:t>
            </a:r>
            <a:r>
              <a:rPr lang="en-US" sz="1600" dirty="0" err="1"/>
              <a:t>listrik</a:t>
            </a:r>
            <a:r>
              <a:rPr lang="en-US" sz="1600" dirty="0"/>
              <a:t> (</a:t>
            </a:r>
            <a:r>
              <a:rPr lang="en-US" sz="1600" dirty="0" err="1"/>
              <a:t>Moli</a:t>
            </a:r>
            <a:r>
              <a:rPr lang="en-US" sz="1600" dirty="0"/>
              <a:t>) 12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2DC5E-C7A8-6E42-9784-9376908C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52" y="1498003"/>
            <a:ext cx="3909642" cy="41927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B8A620-8F3A-B248-8BB1-046A2B8D8CD9}"/>
              </a:ext>
            </a:extLst>
          </p:cNvPr>
          <p:cNvCxnSpPr/>
          <p:nvPr/>
        </p:nvCxnSpPr>
        <p:spPr>
          <a:xfrm>
            <a:off x="7799296" y="2056246"/>
            <a:ext cx="0" cy="1870295"/>
          </a:xfrm>
          <a:prstGeom prst="straightConnector1">
            <a:avLst/>
          </a:prstGeom>
          <a:ln w="349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E06D2-A28C-4742-BBB0-A52C0BDD9240}"/>
              </a:ext>
            </a:extLst>
          </p:cNvPr>
          <p:cNvCxnSpPr>
            <a:cxnSpLocks/>
          </p:cNvCxnSpPr>
          <p:nvPr/>
        </p:nvCxnSpPr>
        <p:spPr>
          <a:xfrm flipV="1">
            <a:off x="6591367" y="2088518"/>
            <a:ext cx="11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8AE41D-6008-7C40-BB0F-B2E2520CE116}"/>
              </a:ext>
            </a:extLst>
          </p:cNvPr>
          <p:cNvSpPr txBox="1"/>
          <p:nvPr/>
        </p:nvSpPr>
        <p:spPr>
          <a:xfrm>
            <a:off x="7886700" y="2818504"/>
            <a:ext cx="116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533 kg CO2/month</a:t>
            </a:r>
          </a:p>
        </p:txBody>
      </p:sp>
    </p:spTree>
    <p:extLst>
      <p:ext uri="{BB962C8B-B14F-4D97-AF65-F5344CB8AC3E}">
        <p14:creationId xmlns:p14="http://schemas.microsoft.com/office/powerpoint/2010/main" val="17506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下矢印 128"/>
          <p:cNvSpPr/>
          <p:nvPr/>
        </p:nvSpPr>
        <p:spPr>
          <a:xfrm>
            <a:off x="7499876" y="3817047"/>
            <a:ext cx="684885" cy="35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下矢印 141"/>
          <p:cNvSpPr/>
          <p:nvPr/>
        </p:nvSpPr>
        <p:spPr>
          <a:xfrm rot="5400000">
            <a:off x="6726825" y="5964749"/>
            <a:ext cx="351455" cy="1350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259" y="49858"/>
            <a:ext cx="8930322" cy="618266"/>
          </a:xfrm>
        </p:spPr>
        <p:txBody>
          <a:bodyPr>
            <a:normAutofit fontScale="90000"/>
          </a:bodyPr>
          <a:lstStyle/>
          <a:p>
            <a:r>
              <a:rPr kumimoji="1" lang="en-US" altLang="ja-JP" sz="3000" b="1" i="1" dirty="0"/>
              <a:t>Roadmap of LC Campus Scenario Modelling with Monitoring </a:t>
            </a:r>
            <a:endParaRPr kumimoji="1" lang="ja-JP" altLang="en-US" sz="3000" b="1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CA0-F87F-4E53-B83D-D482929A056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55134" y="2263515"/>
            <a:ext cx="1504048" cy="41981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Modeling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8058" y="4333067"/>
            <a:ext cx="1581510" cy="558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Current policy programs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8058" y="2263515"/>
            <a:ext cx="1581510" cy="419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Available 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10" y="4975251"/>
            <a:ext cx="1649626" cy="114402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0" y="2819287"/>
            <a:ext cx="1869069" cy="1266161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2412157" y="4455804"/>
            <a:ext cx="1826046" cy="1294690"/>
            <a:chOff x="2869721" y="2753355"/>
            <a:chExt cx="2524664" cy="3118030"/>
          </a:xfrm>
        </p:grpSpPr>
        <p:sp>
          <p:nvSpPr>
            <p:cNvPr id="15" name="正方形/長方形 14"/>
            <p:cNvSpPr/>
            <p:nvPr/>
          </p:nvSpPr>
          <p:spPr>
            <a:xfrm>
              <a:off x="2869721" y="2753355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Number of students and faculty &amp; economy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9721" y="3222911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Transport volume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869721" y="5036089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Land-use change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869721" y="3692467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Waste generation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869721" y="4140255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Energy demand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869721" y="5481834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Emission reduction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869721" y="4588172"/>
              <a:ext cx="2524664" cy="3895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Energy demand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410478" y="3772100"/>
            <a:ext cx="1839466" cy="2895486"/>
            <a:chOff x="2674324" y="2368189"/>
            <a:chExt cx="2081999" cy="2338965"/>
          </a:xfrm>
        </p:grpSpPr>
        <p:sp>
          <p:nvSpPr>
            <p:cNvPr id="9" name="正方形/長方形 8"/>
            <p:cNvSpPr/>
            <p:nvPr/>
          </p:nvSpPr>
          <p:spPr>
            <a:xfrm>
              <a:off x="2674324" y="2368189"/>
              <a:ext cx="2081999" cy="511945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Preliminary </a:t>
              </a:r>
            </a:p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Scenario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674324" y="2368190"/>
              <a:ext cx="2081999" cy="233896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8" name="図 7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136" y="2736948"/>
            <a:ext cx="1245632" cy="7514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81" name="直線矢印コネクタ 80"/>
          <p:cNvCxnSpPr>
            <a:stCxn id="10" idx="3"/>
            <a:endCxn id="5" idx="1"/>
          </p:cNvCxnSpPr>
          <p:nvPr/>
        </p:nvCxnSpPr>
        <p:spPr>
          <a:xfrm>
            <a:off x="1769568" y="2473425"/>
            <a:ext cx="785566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カギ線コネクタ 82"/>
          <p:cNvCxnSpPr>
            <a:stCxn id="8" idx="3"/>
            <a:endCxn id="5" idx="1"/>
          </p:cNvCxnSpPr>
          <p:nvPr/>
        </p:nvCxnSpPr>
        <p:spPr>
          <a:xfrm flipV="1">
            <a:off x="1769568" y="2473425"/>
            <a:ext cx="785566" cy="2139032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図 9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56" y="5824362"/>
            <a:ext cx="1618779" cy="797045"/>
          </a:xfrm>
          <a:prstGeom prst="rect">
            <a:avLst/>
          </a:prstGeom>
        </p:spPr>
      </p:pic>
      <p:sp>
        <p:nvSpPr>
          <p:cNvPr id="98" name="下矢印 97"/>
          <p:cNvSpPr/>
          <p:nvPr/>
        </p:nvSpPr>
        <p:spPr>
          <a:xfrm>
            <a:off x="2805788" y="3504720"/>
            <a:ext cx="1002740" cy="2523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L 字 129"/>
          <p:cNvSpPr/>
          <p:nvPr/>
        </p:nvSpPr>
        <p:spPr>
          <a:xfrm rot="10800000">
            <a:off x="2057126" y="2013458"/>
            <a:ext cx="2241678" cy="4654127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34032" y="2231246"/>
            <a:ext cx="2200976" cy="419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Monitoring &amp; analysis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7067473" y="3396814"/>
            <a:ext cx="1504048" cy="41981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Modeling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634032" y="2681662"/>
            <a:ext cx="220097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Energy consumption pattern in </a:t>
            </a:r>
            <a:r>
              <a:rPr lang="en-US" altLang="ja-JP" sz="1200" dirty="0"/>
              <a:t>IPB Campus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657704" y="3883764"/>
            <a:ext cx="217730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kumimoji="1" lang="en-US" altLang="ja-JP" sz="1200" dirty="0"/>
              <a:t>Energy consumption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ja-JP" sz="1200" dirty="0"/>
              <a:t>Awareness on energy and environment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ja-JP" sz="1200" dirty="0"/>
              <a:t>Transportation behavior</a:t>
            </a:r>
          </a:p>
        </p:txBody>
      </p:sp>
      <p:cxnSp>
        <p:nvCxnSpPr>
          <p:cNvPr id="109" name="カギ線コネクタ 108"/>
          <p:cNvCxnSpPr>
            <a:stCxn id="6" idx="3"/>
            <a:endCxn id="96" idx="0"/>
          </p:cNvCxnSpPr>
          <p:nvPr/>
        </p:nvCxnSpPr>
        <p:spPr>
          <a:xfrm>
            <a:off x="6835008" y="2441156"/>
            <a:ext cx="984489" cy="955658"/>
          </a:xfrm>
          <a:prstGeom prst="bentConnector2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7095774" y="2348241"/>
            <a:ext cx="153052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/>
              <a:t>Energy saving potential of </a:t>
            </a:r>
            <a:r>
              <a:rPr lang="en-US" altLang="ja-JP" sz="1400" dirty="0"/>
              <a:t>buildings in </a:t>
            </a:r>
            <a:r>
              <a:rPr kumimoji="1" lang="en-US" altLang="ja-JP" sz="1400" dirty="0"/>
              <a:t>IPB Campus</a:t>
            </a:r>
            <a:endParaRPr kumimoji="1" lang="ja-JP" altLang="en-US" sz="1400" dirty="0"/>
          </a:p>
        </p:txBody>
      </p:sp>
      <p:cxnSp>
        <p:nvCxnSpPr>
          <p:cNvPr id="112" name="カギ線コネクタ 111"/>
          <p:cNvCxnSpPr>
            <a:stCxn id="7" idx="3"/>
            <a:endCxn id="96" idx="1"/>
          </p:cNvCxnSpPr>
          <p:nvPr/>
        </p:nvCxnSpPr>
        <p:spPr>
          <a:xfrm flipV="1">
            <a:off x="6835008" y="3606724"/>
            <a:ext cx="232465" cy="143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グループ化 140"/>
          <p:cNvGrpSpPr/>
          <p:nvPr/>
        </p:nvGrpSpPr>
        <p:grpSpPr>
          <a:xfrm>
            <a:off x="6940734" y="4166607"/>
            <a:ext cx="1803168" cy="2396076"/>
            <a:chOff x="6923808" y="4201113"/>
            <a:chExt cx="1748021" cy="2396076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6960097" y="4201113"/>
              <a:ext cx="1711732" cy="2396076"/>
              <a:chOff x="2759982" y="2368189"/>
              <a:chExt cx="1996341" cy="1935543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2759982" y="2368189"/>
                <a:ext cx="1996341" cy="1935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759982" y="2368189"/>
                <a:ext cx="1996341" cy="511945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Updated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Scenario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正方形/長方形 127"/>
            <p:cNvSpPr/>
            <p:nvPr/>
          </p:nvSpPr>
          <p:spPr>
            <a:xfrm>
              <a:off x="6923808" y="4866070"/>
              <a:ext cx="1748021" cy="1580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chemeClr val="tx1"/>
                  </a:solidFill>
                </a:rPr>
                <a:t>Projection with monitoring data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chemeClr val="tx1"/>
                  </a:solidFill>
                </a:rPr>
                <a:t>GHG emission reduction potential considering </a:t>
              </a:r>
              <a:r>
                <a:rPr lang="en-US" altLang="ja-JP" sz="1400" b="1" i="1" dirty="0">
                  <a:solidFill>
                    <a:schemeClr val="tx1"/>
                  </a:solidFill>
                </a:rPr>
                <a:t>local characteristics in IPB Campus</a:t>
              </a:r>
              <a:endParaRPr kumimoji="1" lang="ja-JP" altLang="en-US" sz="1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L 字 130"/>
          <p:cNvSpPr/>
          <p:nvPr/>
        </p:nvSpPr>
        <p:spPr>
          <a:xfrm rot="10800000">
            <a:off x="6629786" y="2018517"/>
            <a:ext cx="2170286" cy="467325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角丸四角形 142"/>
          <p:cNvSpPr/>
          <p:nvPr/>
        </p:nvSpPr>
        <p:spPr>
          <a:xfrm>
            <a:off x="4697047" y="4891846"/>
            <a:ext cx="2109745" cy="1799921"/>
          </a:xfrm>
          <a:prstGeom prst="roundRect">
            <a:avLst>
              <a:gd name="adj" fmla="val 558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Actions and Candidates 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of Policy Programs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46" name="図 14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15" y="5484533"/>
            <a:ext cx="1931175" cy="1163762"/>
          </a:xfrm>
          <a:prstGeom prst="rect">
            <a:avLst/>
          </a:prstGeom>
        </p:spPr>
      </p:pic>
      <p:sp>
        <p:nvSpPr>
          <p:cNvPr id="1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7195" y="561891"/>
            <a:ext cx="8532877" cy="117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1800" dirty="0"/>
              <a:t>We have developed model and LCS scenarios in IPB with available data and current policy initiatives.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800" dirty="0"/>
              <a:t>The scenario will be updated with ongoing monitoring data and survey results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9268" y="1829282"/>
            <a:ext cx="22371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Sep-Dec 2018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527216" y="1810753"/>
            <a:ext cx="223711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Dec 2018-Jan 2019</a:t>
            </a:r>
            <a:endParaRPr kumimoji="1" lang="ja-JP" altLang="en-US" dirty="0"/>
          </a:p>
        </p:txBody>
      </p:sp>
      <p:pic>
        <p:nvPicPr>
          <p:cNvPr id="148" name="図 1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730" y="2964523"/>
            <a:ext cx="691656" cy="370073"/>
          </a:xfrm>
          <a:prstGeom prst="rect">
            <a:avLst/>
          </a:prstGeom>
          <a:noFill/>
          <a:ln>
            <a:noFill/>
          </a:ln>
          <a:effectLst>
            <a:reflection blurRad="6350" stA="17000" endPos="38500" dist="254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660883" y="3377255"/>
            <a:ext cx="2174125" cy="461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Questionnaire </a:t>
            </a:r>
            <a:r>
              <a:rPr lang="en-US" altLang="ja-JP" dirty="0">
                <a:solidFill>
                  <a:schemeClr val="bg1"/>
                </a:solidFill>
              </a:rPr>
              <a:t>survey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48778-60EF-6643-8876-E053A4D797AC}"/>
              </a:ext>
            </a:extLst>
          </p:cNvPr>
          <p:cNvSpPr txBox="1"/>
          <p:nvPr/>
        </p:nvSpPr>
        <p:spPr>
          <a:xfrm>
            <a:off x="59754" y="2658450"/>
            <a:ext cx="2018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</a:t>
            </a:r>
            <a:r>
              <a:rPr lang="en-US" sz="1400" dirty="0" err="1"/>
              <a:t>pembayaran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endParaRPr lang="en-US" sz="1400" dirty="0"/>
          </a:p>
          <a:p>
            <a:r>
              <a:rPr lang="en-US" sz="1400" dirty="0" err="1"/>
              <a:t>Inventarisasi</a:t>
            </a:r>
            <a:r>
              <a:rPr lang="en-US" sz="1400" dirty="0"/>
              <a:t> </a:t>
            </a:r>
            <a:r>
              <a:rPr lang="en-US" sz="1400" dirty="0" err="1"/>
              <a:t>peralatan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568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4EFBE-25B2-EE4C-AA9D-8A80F0D6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039460" cy="654377"/>
          </a:xfrm>
        </p:spPr>
        <p:txBody>
          <a:bodyPr>
            <a:noAutofit/>
          </a:bodyPr>
          <a:lstStyle/>
          <a:p>
            <a:r>
              <a:rPr lang="en-US" sz="2800" dirty="0"/>
              <a:t>Energy Monitoring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D2F43-8C6D-3143-B8FF-C30A546C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1135115"/>
            <a:ext cx="3461368" cy="5442330"/>
          </a:xfrm>
        </p:spPr>
        <p:txBody>
          <a:bodyPr>
            <a:noAutofit/>
          </a:bodyPr>
          <a:lstStyle/>
          <a:p>
            <a:r>
              <a:rPr lang="en-US" sz="1600" dirty="0"/>
              <a:t>2014, </a:t>
            </a:r>
            <a:r>
              <a:rPr lang="en-US" sz="1600" b="1" dirty="0"/>
              <a:t>CCROM-IPB</a:t>
            </a:r>
            <a:r>
              <a:rPr lang="en-US" sz="1600" dirty="0"/>
              <a:t> supported with </a:t>
            </a:r>
            <a:r>
              <a:rPr lang="en-US" sz="1600" b="1" dirty="0"/>
              <a:t>NIES</a:t>
            </a:r>
            <a:r>
              <a:rPr lang="en-US" sz="1600" dirty="0"/>
              <a:t>, start to study the behavior of Bogor city and IPB Campus energy consumption </a:t>
            </a:r>
          </a:p>
          <a:p>
            <a:pPr lvl="1"/>
            <a:r>
              <a:rPr lang="en-US" sz="1600" dirty="0"/>
              <a:t>Base line data for the future energy policy</a:t>
            </a:r>
            <a:endParaRPr lang="id-ID" sz="1600" dirty="0"/>
          </a:p>
          <a:p>
            <a:r>
              <a:rPr lang="en-US" sz="1600" dirty="0"/>
              <a:t>Electricity consumption in many points of offices, commercials, houses of Bogor city and  IPB campus have been monitored:</a:t>
            </a:r>
          </a:p>
          <a:p>
            <a:pPr lvl="1"/>
            <a:r>
              <a:rPr lang="en-US" sz="1600" dirty="0"/>
              <a:t>System provided by  Fujitsu and Fuji electric</a:t>
            </a:r>
            <a:endParaRPr lang="id-ID" sz="1600" dirty="0"/>
          </a:p>
          <a:p>
            <a:r>
              <a:rPr lang="en-US" sz="1600" dirty="0"/>
              <a:t>Limitation </a:t>
            </a:r>
          </a:p>
          <a:p>
            <a:pPr lvl="1"/>
            <a:r>
              <a:rPr lang="en-US" sz="1600" dirty="0"/>
              <a:t>At </a:t>
            </a:r>
            <a:r>
              <a:rPr lang="en-US" sz="1600" dirty="0" err="1"/>
              <a:t>Dramaga</a:t>
            </a:r>
            <a:r>
              <a:rPr lang="en-US" sz="1600" dirty="0"/>
              <a:t> campus, the monitoring system in only installed at the Rectorate Office </a:t>
            </a:r>
          </a:p>
          <a:p>
            <a:pPr lvl="1"/>
            <a:r>
              <a:rPr lang="en-US" sz="1600" dirty="0"/>
              <a:t>Additional energy monitoring system for </a:t>
            </a:r>
            <a:r>
              <a:rPr lang="en-US" sz="1600" dirty="0" err="1"/>
              <a:t>Darmaga</a:t>
            </a:r>
            <a:r>
              <a:rPr lang="en-US" sz="1600" dirty="0"/>
              <a:t> Campus is designed by IPB to complement the Fujitsu and Fuji Electric</a:t>
            </a:r>
            <a:endParaRPr lang="id-ID" sz="1600" dirty="0"/>
          </a:p>
          <a:p>
            <a:endParaRPr 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B98-38F3-4987-9B6C-B4022E4A41A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11" y="542165"/>
            <a:ext cx="4892254" cy="304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86" y="3749090"/>
            <a:ext cx="4892254" cy="282835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32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 descr="「省エネ　エアコン」の画像検索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Weekly Monitoring Data in Bogor City</a:t>
            </a: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7" y="661759"/>
            <a:ext cx="8227387" cy="1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0" y="4037770"/>
            <a:ext cx="8227387" cy="1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3" y="2912925"/>
            <a:ext cx="8227387" cy="1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6" y="1792839"/>
            <a:ext cx="8227387" cy="113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" y="5164676"/>
            <a:ext cx="8227387" cy="11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19797" y="653133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03789" y="655514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884865" y="655459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970709" y="653078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051793" y="657845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44770" y="657859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225851" y="657872"/>
            <a:ext cx="376237" cy="5673825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solidFill>
              <a:schemeClr val="accent2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5306" y="658016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98749" y="656953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2/29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98787" y="656969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3/1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0980" y="656968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3/2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80542" y="656984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3/3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45041" y="651849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3/4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826122" y="656952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06833" y="1784121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90276" y="1783058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2/29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90314" y="1783074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3/1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62507" y="1783073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3/2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672069" y="1783089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3/3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736568" y="1777954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3/4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17649" y="1783057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11603" y="2927116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95046" y="2926053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2/29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95084" y="2926069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3/1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67277" y="2926068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3/2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76839" y="2926084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3/3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741338" y="2920949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3/4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22419" y="2926052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11597" y="4061688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395040" y="4060625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2/29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95078" y="4060641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3/1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67271" y="4060640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3/2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76833" y="4060656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3/3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741332" y="4055521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3/4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822413" y="4060624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328525" y="5196260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411968" y="5195197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2/29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12006" y="5195213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3/1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584199" y="5195212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3/2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93761" y="5195228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3/3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758260" y="5190093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3/4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839341" y="5195196"/>
            <a:ext cx="58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0" y="1107088"/>
            <a:ext cx="855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Office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-9395" y="4419852"/>
            <a:ext cx="855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Hotel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2" y="3316606"/>
            <a:ext cx="855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Cafe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-17414" y="1996465"/>
            <a:ext cx="1639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Government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-16924" y="5365767"/>
            <a:ext cx="163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hold</a:t>
            </a: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68104" y="94440"/>
            <a:ext cx="135466" cy="118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586636" y="48380"/>
            <a:ext cx="587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476570" y="263824"/>
            <a:ext cx="135466" cy="118533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586630" y="209247"/>
            <a:ext cx="587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Lighting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476564" y="441625"/>
            <a:ext cx="135466" cy="118533"/>
          </a:xfrm>
          <a:prstGeom prst="rect">
            <a:avLst/>
          </a:prstGeom>
          <a:solidFill>
            <a:srgbClr val="61AF70"/>
          </a:solidFill>
          <a:ln>
            <a:solidFill>
              <a:srgbClr val="61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569690" y="395515"/>
            <a:ext cx="787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Receptacle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右矢印 76"/>
          <p:cNvSpPr/>
          <p:nvPr/>
        </p:nvSpPr>
        <p:spPr>
          <a:xfrm>
            <a:off x="34582" y="6391697"/>
            <a:ext cx="563584" cy="36731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9047" y="6381654"/>
            <a:ext cx="84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Electricity consumption by air-conditioners is high in all monitored sites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8221654" y="102939"/>
            <a:ext cx="135466" cy="1185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14780" y="56829"/>
            <a:ext cx="787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Refrigerator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スライド番号プレースホルダー 1">
            <a:extLst>
              <a:ext uri="{FF2B5EF4-FFF2-40B4-BE49-F238E27FC236}">
                <a16:creationId xmlns:a16="http://schemas.microsoft.com/office/drawing/2014/main" id="{18A005EC-9AF3-443E-94CD-EA895A8F44D3}"/>
              </a:ext>
            </a:extLst>
          </p:cNvPr>
          <p:cNvSpPr txBox="1">
            <a:spLocks/>
          </p:cNvSpPr>
          <p:nvPr/>
        </p:nvSpPr>
        <p:spPr>
          <a:xfrm>
            <a:off x="7086600" y="646194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7CCA3-AC5A-4BFD-AA66-DBC3A72A0B71}" type="slidenum">
              <a:rPr kumimoji="1" lang="en-US" altLang="ja-JP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75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5B1C-B5EF-3A49-812F-049E4D12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347"/>
            <a:ext cx="7886700" cy="1053392"/>
          </a:xfrm>
        </p:spPr>
        <p:txBody>
          <a:bodyPr>
            <a:noAutofit/>
          </a:bodyPr>
          <a:lstStyle/>
          <a:p>
            <a:r>
              <a:rPr lang="en-US" sz="3600" dirty="0"/>
              <a:t>Monitoring of Electricity Consumption for designing strategy for reducing emission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8EAA-36C9-2846-BC38-6F08DC621322}"/>
              </a:ext>
            </a:extLst>
          </p:cNvPr>
          <p:cNvSpPr txBox="1"/>
          <p:nvPr/>
        </p:nvSpPr>
        <p:spPr>
          <a:xfrm>
            <a:off x="1822749" y="1532101"/>
            <a:ext cx="207715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A4712-25B0-784A-BC0D-77490AFA4AC5}"/>
              </a:ext>
            </a:extLst>
          </p:cNvPr>
          <p:cNvSpPr txBox="1"/>
          <p:nvPr/>
        </p:nvSpPr>
        <p:spPr>
          <a:xfrm>
            <a:off x="1799066" y="2596213"/>
            <a:ext cx="206022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85192-4AE2-3041-B962-D81E1065A9D9}"/>
              </a:ext>
            </a:extLst>
          </p:cNvPr>
          <p:cNvSpPr txBox="1"/>
          <p:nvPr/>
        </p:nvSpPr>
        <p:spPr>
          <a:xfrm>
            <a:off x="1799066" y="3678441"/>
            <a:ext cx="206022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31B64-4E10-E340-AA43-F3D2CF41F06A}"/>
              </a:ext>
            </a:extLst>
          </p:cNvPr>
          <p:cNvSpPr txBox="1"/>
          <p:nvPr/>
        </p:nvSpPr>
        <p:spPr>
          <a:xfrm>
            <a:off x="1799066" y="4742553"/>
            <a:ext cx="2060224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Identify main sources of energy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17845-F958-8E44-8671-A9CE027DB662}"/>
              </a:ext>
            </a:extLst>
          </p:cNvPr>
          <p:cNvSpPr txBox="1"/>
          <p:nvPr/>
        </p:nvSpPr>
        <p:spPr>
          <a:xfrm>
            <a:off x="4779615" y="3148391"/>
            <a:ext cx="206022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987F6-490A-9C40-B8BB-0898AFE9A162}"/>
              </a:ext>
            </a:extLst>
          </p:cNvPr>
          <p:cNvSpPr txBox="1"/>
          <p:nvPr/>
        </p:nvSpPr>
        <p:spPr>
          <a:xfrm>
            <a:off x="4798714" y="5110208"/>
            <a:ext cx="206022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6FA46-76A5-4649-A413-C9AEF6B9B6A9}"/>
              </a:ext>
            </a:extLst>
          </p:cNvPr>
          <p:cNvSpPr txBox="1"/>
          <p:nvPr/>
        </p:nvSpPr>
        <p:spPr>
          <a:xfrm>
            <a:off x="4779615" y="2029677"/>
            <a:ext cx="206022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AE0A36A-B3B7-7043-8025-569BDD8210CF}"/>
              </a:ext>
            </a:extLst>
          </p:cNvPr>
          <p:cNvSpPr/>
          <p:nvPr/>
        </p:nvSpPr>
        <p:spPr>
          <a:xfrm>
            <a:off x="2732235" y="2239118"/>
            <a:ext cx="258184" cy="3570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90BF5E5C-EC09-7D4D-AF9B-364EB382326A}"/>
              </a:ext>
            </a:extLst>
          </p:cNvPr>
          <p:cNvSpPr/>
          <p:nvPr/>
        </p:nvSpPr>
        <p:spPr>
          <a:xfrm>
            <a:off x="2732235" y="3329618"/>
            <a:ext cx="258184" cy="3570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C3C4ED5E-7E96-0443-A4F1-82A4F87F5F3E}"/>
              </a:ext>
            </a:extLst>
          </p:cNvPr>
          <p:cNvSpPr/>
          <p:nvPr/>
        </p:nvSpPr>
        <p:spPr>
          <a:xfrm>
            <a:off x="2742993" y="4410691"/>
            <a:ext cx="258184" cy="3570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2306E0C-95EF-544E-8681-4AE99679962F}"/>
              </a:ext>
            </a:extLst>
          </p:cNvPr>
          <p:cNvSpPr/>
          <p:nvPr/>
        </p:nvSpPr>
        <p:spPr>
          <a:xfrm>
            <a:off x="3878389" y="5170088"/>
            <a:ext cx="901226" cy="2803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62FE101C-95DB-5D4B-A1FC-3F076D21B6CE}"/>
              </a:ext>
            </a:extLst>
          </p:cNvPr>
          <p:cNvSpPr/>
          <p:nvPr/>
        </p:nvSpPr>
        <p:spPr>
          <a:xfrm>
            <a:off x="5696772" y="3852955"/>
            <a:ext cx="258184" cy="122497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EBFF1D12-366F-DD47-A7FA-4E80F5F68C51}"/>
              </a:ext>
            </a:extLst>
          </p:cNvPr>
          <p:cNvSpPr/>
          <p:nvPr/>
        </p:nvSpPr>
        <p:spPr>
          <a:xfrm>
            <a:off x="5696772" y="2414324"/>
            <a:ext cx="258184" cy="701794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3B06-4DEE-9746-9AC0-2658A069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E79C4-314C-4A43-8D7C-438349873F28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Identify target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57B1B-E992-D34C-BC40-D4D441EF1E30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48C3A-71AE-104B-8651-AE20BB372988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AA0AB-7A0C-2E43-90D9-F92FEA0242AA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4F20-60AA-8E4A-9EE9-DDBB52CDBA73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27ABE-E420-EC42-9DEB-F5816BC915AA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1B8BE-C9AC-7645-ABEC-5272B701B22C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C466237-DF6F-544B-8AF1-31D866C5D87D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1214017-4280-034E-86B8-829B699E94BA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4F8A033-0EBC-B240-981E-82798425ABF1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6BDE57D-8A11-A047-A39B-32BF935A0CA7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5B871E35-9F5E-A245-A149-FE16B28C4678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854FFA6-BC8F-D145-922B-300251562398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D4140-26B5-394B-9980-73CC747BB754}"/>
              </a:ext>
            </a:extLst>
          </p:cNvPr>
          <p:cNvSpPr/>
          <p:nvPr/>
        </p:nvSpPr>
        <p:spPr>
          <a:xfrm>
            <a:off x="4991549" y="2095305"/>
            <a:ext cx="3648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Campus facilities that consume most of campus electricity need to be studied (monitored)</a:t>
            </a:r>
          </a:p>
        </p:txBody>
      </p:sp>
      <p:pic>
        <p:nvPicPr>
          <p:cNvPr id="31" name="Picture 6" descr="Hasil gambar untuk chemical lab facilities">
            <a:extLst>
              <a:ext uri="{FF2B5EF4-FFF2-40B4-BE49-F238E27FC236}">
                <a16:creationId xmlns:a16="http://schemas.microsoft.com/office/drawing/2014/main" id="{5679E302-2DD6-1546-A347-4F17EC2C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57" y="4555489"/>
            <a:ext cx="2037904" cy="14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asil gambar untuk bengkel mesin fateta">
            <a:extLst>
              <a:ext uri="{FF2B5EF4-FFF2-40B4-BE49-F238E27FC236}">
                <a16:creationId xmlns:a16="http://schemas.microsoft.com/office/drawing/2014/main" id="{AD9882B2-0AEE-AB4A-8DD4-C03E4E73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4" y="4569263"/>
            <a:ext cx="1461854" cy="14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asil gambar untuk kamar asrama ipb">
            <a:extLst>
              <a:ext uri="{FF2B5EF4-FFF2-40B4-BE49-F238E27FC236}">
                <a16:creationId xmlns:a16="http://schemas.microsoft.com/office/drawing/2014/main" id="{0809A2FC-B78E-D448-8498-5F9E3998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7" y="4561365"/>
            <a:ext cx="1962605" cy="14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563FA0-98DC-9E46-9EBC-E5C5CD2DD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52" y="1961298"/>
            <a:ext cx="1571273" cy="20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79A1-271A-DB4C-8FE5-22E0F3DA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704"/>
            <a:ext cx="7886700" cy="801689"/>
          </a:xfrm>
        </p:spPr>
        <p:txBody>
          <a:bodyPr>
            <a:noAutofit/>
          </a:bodyPr>
          <a:lstStyle/>
          <a:p>
            <a:r>
              <a:rPr lang="en-US" sz="4000" dirty="0"/>
              <a:t>Energy Monitoring at Rectorate IPB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5AF75-76E4-9444-A82F-2F1A2B45BB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305" y="1247008"/>
            <a:ext cx="5983286" cy="299164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FCD6857-EF95-3144-8E1F-F2518419C90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36185"/>
          <a:stretch/>
        </p:blipFill>
        <p:spPr bwMode="auto">
          <a:xfrm>
            <a:off x="2913305" y="4424142"/>
            <a:ext cx="5983286" cy="1909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F24AE-FF0E-6247-817B-5C02B8CEFD4A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4D537-28B7-AE4C-A269-ABD974A0F0D5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Monitor energy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14BC0-E05F-6443-826B-A9805844AE22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97F91-A4B1-9641-BF4C-25AC29062024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A2172-1BCF-2F4D-BD28-F872AC50CA16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93DB2-719F-AE49-A59D-188B23EF10E4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8B3A6-D753-B240-96F1-A2A54A043A98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90A76DA-2966-4C4A-B6CB-9CB1D4D66425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BB71C6C-46AC-8540-9A08-0A7CCECF8029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B8C0AD9-A2B7-4F4E-917E-35A25C14496F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1DA5DAA-F3D0-A740-BAC4-C97679044409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D4CA0B2-345E-E742-A872-7E2229F032C7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F6EC853-34A6-3A43-95CC-3A1DE930DB5B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1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79A1-271A-DB4C-8FE5-22E0F3DA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704"/>
            <a:ext cx="7886700" cy="801689"/>
          </a:xfrm>
        </p:spPr>
        <p:txBody>
          <a:bodyPr>
            <a:noAutofit/>
          </a:bodyPr>
          <a:lstStyle/>
          <a:p>
            <a:r>
              <a:rPr lang="en-US" sz="4000" dirty="0"/>
              <a:t>Energy Monitoring at Rectorate IPB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58BE3-18CF-6749-BE44-432AB9426A86}"/>
              </a:ext>
            </a:extLst>
          </p:cNvPr>
          <p:cNvSpPr txBox="1"/>
          <p:nvPr/>
        </p:nvSpPr>
        <p:spPr>
          <a:xfrm>
            <a:off x="3203419" y="5300589"/>
            <a:ext cx="555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There is a significance increase on the use of energy at Rectorate at 6 am to 8 pm, mainly due to the increase use of energy for air conditioning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8C24C5DD-CBB0-D34B-BC2D-E0047E090E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36185"/>
          <a:stretch/>
        </p:blipFill>
        <p:spPr bwMode="auto">
          <a:xfrm>
            <a:off x="2966912" y="3272172"/>
            <a:ext cx="5983286" cy="1909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618400-6921-584F-AC61-A739FDCFFE97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1B9D4-DA28-A841-94DB-DC3BE7D236D9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1AAFE7-E31F-D146-BD22-491FDF16A467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Processed and analyze the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4C6391-DFAA-7743-BBE6-0EDA5E7350DA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Identify main source of energy consumption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338275-CB74-6A45-AB2A-D36DCD33522E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4FF455-B837-0343-839F-80EB257D1A86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5B1984-2C8A-084D-ADA2-9F9E60881A66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FEC3BE6B-0D7A-EE48-9B53-8F38F5C25ECE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6FA2FF9C-8A6C-BF4B-B83C-E3651CD89721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4693FC9-2AE3-B64F-B868-D28B7996C565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62A20369-981D-9548-BFCA-E852080B6FCC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D283E923-D348-8B4B-A5BF-0E7BE7A2F7AE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A094BCD2-9622-A749-A1E8-3B19968993A9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Content Placeholder 3">
            <a:extLst>
              <a:ext uri="{FF2B5EF4-FFF2-40B4-BE49-F238E27FC236}">
                <a16:creationId xmlns:a16="http://schemas.microsoft.com/office/drawing/2014/main" id="{273C77E5-4560-FC44-B304-503CC52528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962" y="849853"/>
            <a:ext cx="5983286" cy="23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3B06-4DEE-9746-9AC0-2658A069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115"/>
            <a:ext cx="8086372" cy="1162758"/>
          </a:xfrm>
        </p:spPr>
        <p:txBody>
          <a:bodyPr>
            <a:noAutofit/>
          </a:bodyPr>
          <a:lstStyle/>
          <a:p>
            <a:r>
              <a:rPr lang="en-US" sz="3600" dirty="0"/>
              <a:t>Measures to reduce emissions from electricity consumption at IPB Campus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4D6FA-0100-9B47-B3F3-DAC6ACD6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50" y="2054495"/>
            <a:ext cx="3196503" cy="4173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23BADC-FE81-8047-8CFA-99E5D452292E}"/>
              </a:ext>
            </a:extLst>
          </p:cNvPr>
          <p:cNvSpPr txBox="1"/>
          <p:nvPr/>
        </p:nvSpPr>
        <p:spPr>
          <a:xfrm>
            <a:off x="6494840" y="3092392"/>
            <a:ext cx="21750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 source of energy consumption is Air conditioning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E79C4-314C-4A43-8D7C-438349873F28}"/>
              </a:ext>
            </a:extLst>
          </p:cNvPr>
          <p:cNvSpPr txBox="1"/>
          <p:nvPr/>
        </p:nvSpPr>
        <p:spPr>
          <a:xfrm>
            <a:off x="628650" y="1428452"/>
            <a:ext cx="20771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Identify target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57B1B-E992-D34C-BC40-D4D441EF1E30}"/>
              </a:ext>
            </a:extLst>
          </p:cNvPr>
          <p:cNvSpPr txBox="1"/>
          <p:nvPr/>
        </p:nvSpPr>
        <p:spPr>
          <a:xfrm>
            <a:off x="628650" y="2095305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Monitor energy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48C3A-71AE-104B-8651-AE20BB372988}"/>
              </a:ext>
            </a:extLst>
          </p:cNvPr>
          <p:cNvSpPr txBox="1"/>
          <p:nvPr/>
        </p:nvSpPr>
        <p:spPr>
          <a:xfrm>
            <a:off x="604967" y="2711621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Processed and analyze the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AA0AB-7A0C-2E43-90D9-F92FEA0242AA}"/>
              </a:ext>
            </a:extLst>
          </p:cNvPr>
          <p:cNvSpPr txBox="1"/>
          <p:nvPr/>
        </p:nvSpPr>
        <p:spPr>
          <a:xfrm>
            <a:off x="613796" y="3599601"/>
            <a:ext cx="206022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Identify main source of energy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F4F20-60AA-8E4A-9EE9-DDBB52CDBA73}"/>
              </a:ext>
            </a:extLst>
          </p:cNvPr>
          <p:cNvSpPr txBox="1"/>
          <p:nvPr/>
        </p:nvSpPr>
        <p:spPr>
          <a:xfrm>
            <a:off x="604967" y="5097543"/>
            <a:ext cx="20602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Evaluate impact of the scenarios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27ABE-E420-EC42-9DEB-F5816BC915AA}"/>
              </a:ext>
            </a:extLst>
          </p:cNvPr>
          <p:cNvSpPr txBox="1"/>
          <p:nvPr/>
        </p:nvSpPr>
        <p:spPr>
          <a:xfrm>
            <a:off x="604967" y="4490051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Design scenarios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1B8BE-C9AC-7645-ABEC-5272B701B22C}"/>
              </a:ext>
            </a:extLst>
          </p:cNvPr>
          <p:cNvSpPr txBox="1"/>
          <p:nvPr/>
        </p:nvSpPr>
        <p:spPr>
          <a:xfrm>
            <a:off x="604967" y="5945424"/>
            <a:ext cx="20602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Select scenario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C466237-DF6F-544B-8AF1-31D866C5D87D}"/>
              </a:ext>
            </a:extLst>
          </p:cNvPr>
          <p:cNvSpPr/>
          <p:nvPr/>
        </p:nvSpPr>
        <p:spPr>
          <a:xfrm>
            <a:off x="1549101" y="1781401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1214017-4280-034E-86B8-829B699E94BA}"/>
              </a:ext>
            </a:extLst>
          </p:cNvPr>
          <p:cNvSpPr/>
          <p:nvPr/>
        </p:nvSpPr>
        <p:spPr>
          <a:xfrm>
            <a:off x="1550894" y="2428654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4F8A033-0EBC-B240-981E-82798425ABF1}"/>
              </a:ext>
            </a:extLst>
          </p:cNvPr>
          <p:cNvSpPr/>
          <p:nvPr/>
        </p:nvSpPr>
        <p:spPr>
          <a:xfrm>
            <a:off x="1561647" y="3289270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6BDE57D-8A11-A047-A39B-32BF935A0CA7}"/>
              </a:ext>
            </a:extLst>
          </p:cNvPr>
          <p:cNvSpPr/>
          <p:nvPr/>
        </p:nvSpPr>
        <p:spPr>
          <a:xfrm>
            <a:off x="1563440" y="4205465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5B871E35-9F5E-A245-A149-FE16B28C4678}"/>
              </a:ext>
            </a:extLst>
          </p:cNvPr>
          <p:cNvSpPr/>
          <p:nvPr/>
        </p:nvSpPr>
        <p:spPr>
          <a:xfrm>
            <a:off x="1574193" y="4840168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854FFA6-BC8F-D145-922B-300251562398}"/>
              </a:ext>
            </a:extLst>
          </p:cNvPr>
          <p:cNvSpPr/>
          <p:nvPr/>
        </p:nvSpPr>
        <p:spPr>
          <a:xfrm>
            <a:off x="1575986" y="5670299"/>
            <a:ext cx="258184" cy="3031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649E2-47AE-694E-8FD2-66A28F5E9C97}"/>
              </a:ext>
            </a:extLst>
          </p:cNvPr>
          <p:cNvSpPr txBox="1"/>
          <p:nvPr/>
        </p:nvSpPr>
        <p:spPr>
          <a:xfrm>
            <a:off x="3327209" y="1474618"/>
            <a:ext cx="248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Main source of energy consumption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761F69A-58EA-9A4B-8A98-B568B4E9AD05}"/>
              </a:ext>
            </a:extLst>
          </p:cNvPr>
          <p:cNvSpPr/>
          <p:nvPr/>
        </p:nvSpPr>
        <p:spPr>
          <a:xfrm>
            <a:off x="6024282" y="3429000"/>
            <a:ext cx="339725" cy="25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</TotalTime>
  <Words>1130</Words>
  <Application>Microsoft Macintosh PowerPoint</Application>
  <PresentationFormat>On-screen Show (4:3)</PresentationFormat>
  <Paragraphs>325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Meiryo UI</vt:lpstr>
      <vt:lpstr>Arial</vt:lpstr>
      <vt:lpstr>Calibri</vt:lpstr>
      <vt:lpstr>Calibri Light</vt:lpstr>
      <vt:lpstr>Office Theme</vt:lpstr>
      <vt:lpstr>Trend Emisi Sektor Energi dan Transportasi IPB</vt:lpstr>
      <vt:lpstr>Roadmap of LC Campus Scenario Modelling with Monitoring </vt:lpstr>
      <vt:lpstr>Energy Monitoring</vt:lpstr>
      <vt:lpstr>PowerPoint Presentation</vt:lpstr>
      <vt:lpstr>Monitoring of Electricity Consumption for designing strategy for reducing emission</vt:lpstr>
      <vt:lpstr>Measures to reduce emissions from electricity consumption at IPB Campus</vt:lpstr>
      <vt:lpstr>Energy Monitoring at Rectorate IPB</vt:lpstr>
      <vt:lpstr>Energy Monitoring at Rectorate IPB</vt:lpstr>
      <vt:lpstr>Measures to reduce emissions from electricity consumption at IPB Campus</vt:lpstr>
      <vt:lpstr>Measures to reduce emissions from electricity consumption at IPB Campus</vt:lpstr>
      <vt:lpstr>Measures to reduce emissions from electricity consumption at IPB Campus</vt:lpstr>
      <vt:lpstr>Measures to reduce emissions from electricity consumption at IPB Campus</vt:lpstr>
      <vt:lpstr>Measures to reduce emissions from electricity consumption at IPB Campus</vt:lpstr>
      <vt:lpstr>Recapitulation of cost for electricity at IPB in 2019</vt:lpstr>
      <vt:lpstr>Measures to reduce emissions from electricity consumption at IPB Campus</vt:lpstr>
      <vt:lpstr>Transportation</vt:lpstr>
      <vt:lpstr>Ritase </vt:lpstr>
      <vt:lpstr>Ritase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Emisi Sektor Energi dan Transportasi IPB</dc:title>
  <dc:creator>Gito Immanuel</dc:creator>
  <cp:lastModifiedBy>akaiuranus</cp:lastModifiedBy>
  <cp:revision>83</cp:revision>
  <dcterms:created xsi:type="dcterms:W3CDTF">2020-01-10T09:43:34Z</dcterms:created>
  <dcterms:modified xsi:type="dcterms:W3CDTF">2021-09-26T08:30:37Z</dcterms:modified>
</cp:coreProperties>
</file>